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10.xml" ContentType="application/vnd.openxmlformats-officedocument.presentationml.comments+xml"/>
  <Override PartName="/ppt/comments/comment11.xml" ContentType="application/vnd.openxmlformats-officedocument.presentationml.comments+xml"/>
  <Override PartName="/ppt/comments/comment12.xml" ContentType="application/vnd.openxmlformats-officedocument.presentationml.comments+xml"/>
  <Override PartName="/ppt/comments/comment13.xml" ContentType="application/vnd.openxmlformats-officedocument.presentationml.comments+xml"/>
  <Override PartName="/ppt/comments/comment14.xml" ContentType="application/vnd.openxmlformats-officedocument.presentationml.comments+xml"/>
  <Override PartName="/ppt/comments/comment15.xml" ContentType="application/vnd.openxmlformats-officedocument.presentationml.comments+xml"/>
  <Override PartName="/ppt/comments/comment16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17.xml" ContentType="application/vnd.openxmlformats-officedocument.presentationml.comments+xml"/>
  <Override PartName="/ppt/comments/comment18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58" r:id="rId3"/>
    <p:sldId id="259" r:id="rId4"/>
    <p:sldId id="260" r:id="rId5"/>
    <p:sldId id="261" r:id="rId6"/>
    <p:sldId id="295" r:id="rId7"/>
    <p:sldId id="291" r:id="rId8"/>
    <p:sldId id="293" r:id="rId9"/>
    <p:sldId id="294" r:id="rId10"/>
    <p:sldId id="269" r:id="rId11"/>
    <p:sldId id="271" r:id="rId12"/>
    <p:sldId id="276" r:id="rId13"/>
    <p:sldId id="346" r:id="rId14"/>
    <p:sldId id="298" r:id="rId15"/>
    <p:sldId id="301" r:id="rId16"/>
    <p:sldId id="277" r:id="rId17"/>
    <p:sldId id="281" r:id="rId18"/>
    <p:sldId id="348" r:id="rId19"/>
    <p:sldId id="283" r:id="rId20"/>
    <p:sldId id="322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270" r:id="rId29"/>
    <p:sldId id="357" r:id="rId30"/>
    <p:sldId id="329" r:id="rId31"/>
    <p:sldId id="359" r:id="rId32"/>
    <p:sldId id="332" r:id="rId33"/>
    <p:sldId id="360" r:id="rId34"/>
    <p:sldId id="361" r:id="rId35"/>
    <p:sldId id="362" r:id="rId36"/>
    <p:sldId id="342" r:id="rId37"/>
    <p:sldId id="343" r:id="rId38"/>
    <p:sldId id="344" r:id="rId39"/>
    <p:sldId id="365" r:id="rId40"/>
    <p:sldId id="363" r:id="rId41"/>
    <p:sldId id="364" r:id="rId42"/>
    <p:sldId id="366" r:id="rId43"/>
    <p:sldId id="345" r:id="rId44"/>
    <p:sldId id="367" r:id="rId45"/>
    <p:sldId id="328" r:id="rId46"/>
    <p:sldId id="368" r:id="rId47"/>
  </p:sldIdLst>
  <p:sldSz cx="9144000" cy="6858000" type="screen4x3"/>
  <p:notesSz cx="6799263" cy="9929813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a Súsgtriková" initials="DS" lastIdx="32" clrIdx="0">
    <p:extLst>
      <p:ext uri="{19B8F6BF-5375-455C-9EA6-DF929625EA0E}">
        <p15:presenceInfo xmlns:p15="http://schemas.microsoft.com/office/powerpoint/2012/main" userId="a06b0db9e02a4b5e" providerId="Windows Live"/>
      </p:ext>
    </p:extLst>
  </p:cmAuthor>
  <p:cmAuthor id="2" name="RV 1403" initials="R1" lastIdx="2" clrIdx="1">
    <p:extLst>
      <p:ext uri="{19B8F6BF-5375-455C-9EA6-DF929625EA0E}">
        <p15:presenceInfo xmlns:p15="http://schemas.microsoft.com/office/powerpoint/2012/main" userId="RV 1403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7" autoAdjust="0"/>
    <p:restoredTop sz="94660"/>
  </p:normalViewPr>
  <p:slideViewPr>
    <p:cSldViewPr>
      <p:cViewPr varScale="1">
        <p:scale>
          <a:sx n="81" d="100"/>
          <a:sy n="81" d="100"/>
        </p:scale>
        <p:origin x="150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3-05T16:07:02.671" idx="1">
    <p:pos x="10" y="10"/>
    <p:text>Na jar v roku 2009 sme sa začali stretávať a prvé naše vystúpenie bolo na Deň matiek. Sprevádzal nás Matej Zagiba na akordeóne.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1:09:57.572" idx="23">
    <p:pos x="5392" y="2324"/>
    <p:text>Jozefovské jarné spevy  a Vlachovský jarmok vo Vlachove sa stali  obľúbeným miestom našich vystúpení. Nie raz nás pokropil jarný dáždik, ale  slniečko nás vysušilo.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1:27:18.002" idx="24">
    <p:pos x="5439" y="436"/>
    <p:text>Našou srdcovou záležitosťou je súťaž a festival v rusínskej obci Kamienka - cítime sa tam ako medzi svojimi. A ešte keď máme podporu u starostu a Ondrík nám zahrá  - čo viac si želať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1:32:34.302" idx="25">
    <p:pos x="10" y="10"/>
    <p:text>Vrcholom celoročného snaženia všetkých folkloristov z nášho okresu je prehliadka pred domácim publikom na vychytenom Gemerskom folklórnom festivale v Rejdovej , ktorého súčasťou sme aj my a to už od roku 2014. Prezentovali sme tam rôzne zvyky, piesne ale aj obrazy z každodenného života našich predkov: Na kopani, Jurmark, Večurky, Na Rosadľa, " U nediľu na mojsci" 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2:10:25.726" idx="26">
    <p:pos x="10" y="10"/>
    <p:text>Vyvrcholením celého folklórneho  roku je Gemerský zimný festival - známejší pod názvom "Rok na Gemeri", na ktorom sa pravidelne zúčastňujeme od roku 2013. V posledných rokoch je tento festival spojený s množstvom akcií počas celého týždňa. Prezentovali sme sa tam varením "torhanych halušok", piekli sme "Gruľuvniky". V sobotu podvečer sa potom všetci účastníci festivalu zídu v divadelenej sále OKC a odprezentujú to najlepšie.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3:18:39.605" idx="27">
    <p:pos x="10" y="10"/>
    <p:text>Zúčastnili sme sa aj okresného kola "Nositelia tradícii" a to s programom "U Viliju na dedini". Veľmi nám pomohli chlapi, ktorých sa mi podarilo prehoviriť za betlehemcov - po našim "Jasliškare"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3-07T20:44:21.699" idx="2">
    <p:pos x="10" y="10"/>
    <p:text>...a tu je pár ocenení, ktorésme získali na rôznych podujatiach..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1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3:40:11.129" idx="30">
    <p:pos x="10" y="10"/>
    <p:text>Ďalšou našou aktivitou, ktorá sa stáva pomaly tradíciou je aj "Vianočné pečenie", ktorého sa zúčastňujú mamičky s deťúrencami, ale minulý rok sa prišli pozrieť aj oteckovia a veru prikožili aj ruky k dielu.  Napečené dobroty si povymieňami medzi sebou a na ochutnanie zanesieme aj pre deti do pestúnskej rodiny  Sabovcov.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1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3:42:57.704" idx="31">
    <p:pos x="10" y="10"/>
    <p:text>V minulom roku  sme všetko naše snaženie zamerali na jedinú vec - nahrávanie CD nosiča. Vďaka sponzorom, ochotným ľuďom a najmä všetkým členkám folklórnej skupiny sa to podarilo a dúfam,že výsledok sa vám páči. Tu je zopár okamihov z nahrávania ale aj posedenie po dvojdňovej námahe, kedy už opadol všetok stres.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1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3:34:14.271" idx="29">
    <p:pos x="4746" y="210"/>
    <p:text>Stalo sa už tradíciou, že počas Adventu sa stretávame s občanmi, ktorí majú chuť zaspievať si a spríjemniť si čakanie na Vianoce a narodenie Ježiška. Tieto naše stretnutia sú bezprostredné a odmenou sú nám spoločne strávené chvíle pri dobrom vianočnom punči alebo teplom čaji.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0:10:13.348" idx="3">
    <p:pos x="5386" y="709"/>
    <p:text>prispeli sme programom aj na výročnej členskej schôdzi Jednoty dôchodcov Slovenska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0:11:35.446" idx="4">
    <p:pos x="5193" y="482"/>
    <p:text>úspech mal aj Vianočný koncert v našom  kostolíku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0:12:50.667" idx="5">
    <p:pos x="10" y="10"/>
    <p:text>Rok 2010 sme začali netradične "Fašiangovým sprievodom, do ktorého sa zapojili aj občania - bola síce zima ale veselo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0:14:25.835" idx="6">
    <p:pos x="593" y="781"/>
    <p:text>na pozvanie Domu  Matice slovenskej v Rožňave sme sa zúčastnili spolu s Gočovanom  Národných matičných slávností v Martine - v požičaných krojoch od folklórnej skupiny  Bystränky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0:24:02.425" idx="9">
    <p:pos x="10" y="10"/>
    <p:text>zábery sú z programu v amfiteátri, ale aj zo sprievodu v uliciach Martina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0:42:17.784" idx="15">
    <p:pos x="10" y="10"/>
    <p:text>v roku 2011 usporiadalo Gemerské osvetové stredisko v Rožňave v spolupráci s Domom Matice slovenskej tématický večer pod názvom "Kým príde jar" za účasti rôznych folklórnych skukpín a súborov z nášho okresu Svojou troškou sme prispeli aj my tradičnými pačanskými piesňami.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0:46:57.191" idx="17">
    <p:pos x="10" y="10"/>
    <p:text/>
    <p:extLst>
      <p:ext uri="{C676402C-5697-4E1C-873F-D02D1690AC5C}">
        <p15:threadingInfo xmlns:p15="http://schemas.microsoft.com/office/powerpoint/2012/main" timeZoneBias="-60"/>
      </p:ext>
    </p:extLst>
  </p:cm>
  <p:cm authorId="1" dt="2020-03-05T10:49:14.921" idx="18">
    <p:pos x="146" y="146"/>
    <p:text>Rok 2013 bol pre našu folklórnu skupinu prelomový a to z dôvodu účasti na významných okresných prehliadkach ako sú Gemerský folklórny festival v Rejdovej a Rok na Gemeri. Tradičnými sa stali vystúpenia na rôznych obecných akciách  ako Deň matiek, Vatry vďaky v máji aj v auguste a stavanie mája.  Prispeli sme svojim programom aj na spomienkovej slávnosti príchodu sv. Cyrila a Metoda  na naše územie.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05T11:05:52.384" idx="22">
    <p:pos x="5284" y="527"/>
    <p:text>.. a po prvý krát sme sa predstavili aj na zimnom festivale Gemera "Roku na Gemeri" so scénickým programom "Sadeňa stromiku"</p:text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D6C343-7F52-4DD6-BA38-30ECF8A37840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5D717-AA6C-4A4B-85A8-6AC434204E7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7950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70BCE-DFB3-400F-8EA0-DF17C1585767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44584-CBB3-46E8-B964-C5067FC4B3D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1241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Na jar v roku 2009 sme sa začali stretávať a prvé naše vystúpenie bolo na Deň matiek. Sprevádzal nás Matej </a:t>
            </a:r>
            <a:r>
              <a:rPr lang="sk-SK" dirty="0" err="1"/>
              <a:t>Zagiba</a:t>
            </a:r>
            <a:r>
              <a:rPr lang="sk-SK" dirty="0"/>
              <a:t> na akordeóne.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44584-CBB3-46E8-B964-C5067FC4B3D7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9683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44584-CBB3-46E8-B964-C5067FC4B3D7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32731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44584-CBB3-46E8-B964-C5067FC4B3D7}" type="slidenum">
              <a:rPr lang="sk-SK" smtClean="0"/>
              <a:t>32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7442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Upravte štýl predlohy podnadpisov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6085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4205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8262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063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54479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68778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26641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2689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8383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201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993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D6437-00AA-4A79-ACF2-FCC909489C75}" type="datetimeFigureOut">
              <a:rPr lang="sk-SK" smtClean="0"/>
              <a:t>1. 4. 2025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554E9-A94E-46D5-A3B5-EB0732CA43A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796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5" Type="http://schemas.openxmlformats.org/officeDocument/2006/relationships/comments" Target="../comments/comment8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9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comments" Target="../comments/commen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1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6" Type="http://schemas.openxmlformats.org/officeDocument/2006/relationships/comments" Target="../comments/comment1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comments" Target="../comments/comment13.xm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Relationship Id="rId5" Type="http://schemas.openxmlformats.org/officeDocument/2006/relationships/comments" Target="../comments/comment14.xml"/><Relationship Id="rId4" Type="http://schemas.openxmlformats.org/officeDocument/2006/relationships/image" Target="../media/image4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G"/><Relationship Id="rId5" Type="http://schemas.openxmlformats.org/officeDocument/2006/relationships/image" Target="../media/image62.jpeg"/><Relationship Id="rId4" Type="http://schemas.openxmlformats.org/officeDocument/2006/relationships/image" Target="../media/image6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6.xml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7" Type="http://schemas.openxmlformats.org/officeDocument/2006/relationships/comments" Target="../comments/comment1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JPG"/><Relationship Id="rId4" Type="http://schemas.openxmlformats.org/officeDocument/2006/relationships/image" Target="../media/image9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6.xml"/><Relationship Id="rId6" Type="http://schemas.openxmlformats.org/officeDocument/2006/relationships/comments" Target="../comments/comment18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6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02624" cy="1152128"/>
          </a:xfrm>
        </p:spPr>
        <p:txBody>
          <a:bodyPr>
            <a:normAutofit fontScale="90000"/>
          </a:bodyPr>
          <a:lstStyle/>
          <a:p>
            <a:r>
              <a:rPr lang="sk-SK" dirty="0"/>
              <a:t>Rok 2009</a:t>
            </a:r>
            <a:br>
              <a:rPr lang="sk-SK" dirty="0"/>
            </a:br>
            <a:r>
              <a:rPr lang="sk-SK" dirty="0"/>
              <a:t>vznik folklórnej skupiny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9" t="55261" r="34547"/>
          <a:stretch/>
        </p:blipFill>
        <p:spPr>
          <a:xfrm>
            <a:off x="2627784" y="1412777"/>
            <a:ext cx="4320480" cy="525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5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54" y="1340768"/>
            <a:ext cx="2439145" cy="2235883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59" y="4471479"/>
            <a:ext cx="1857400" cy="1702617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11265"/>
            <a:ext cx="3456384" cy="2590992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" t="22784"/>
          <a:stretch/>
        </p:blipFill>
        <p:spPr>
          <a:xfrm>
            <a:off x="3131840" y="3356992"/>
            <a:ext cx="4608512" cy="2817104"/>
          </a:xfrm>
          <a:prstGeom prst="rect">
            <a:avLst/>
          </a:prstGeom>
        </p:spPr>
      </p:pic>
      <p:sp>
        <p:nvSpPr>
          <p:cNvPr id="2" name="BlokTextu 1"/>
          <p:cNvSpPr txBox="1"/>
          <p:nvPr/>
        </p:nvSpPr>
        <p:spPr>
          <a:xfrm>
            <a:off x="398678" y="461306"/>
            <a:ext cx="143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Rok 2011</a:t>
            </a:r>
          </a:p>
        </p:txBody>
      </p:sp>
    </p:spTree>
    <p:extLst>
      <p:ext uri="{BB962C8B-B14F-4D97-AF65-F5344CB8AC3E}">
        <p14:creationId xmlns:p14="http://schemas.microsoft.com/office/powerpoint/2010/main" val="2212695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46650"/>
          </a:xfrm>
        </p:spPr>
        <p:txBody>
          <a:bodyPr>
            <a:normAutofit/>
          </a:bodyPr>
          <a:lstStyle/>
          <a:p>
            <a:pPr algn="l"/>
            <a:r>
              <a:rPr lang="sk-SK" sz="3200" dirty="0"/>
              <a:t>                                Rok  2013</a:t>
            </a:r>
            <a:br>
              <a:rPr lang="sk-SK" sz="3200" dirty="0"/>
            </a:br>
            <a:br>
              <a:rPr lang="sk-SK" sz="3200" dirty="0"/>
            </a:br>
            <a:r>
              <a:rPr lang="sk-SK" sz="3200" dirty="0"/>
              <a:t>                             </a:t>
            </a:r>
            <a:r>
              <a:rPr lang="sk-SK" sz="2400" b="1" dirty="0" err="1"/>
              <a:t>Cyrilometodský</a:t>
            </a:r>
            <a:r>
              <a:rPr lang="sk-SK" sz="2400" b="1" dirty="0"/>
              <a:t> deň</a:t>
            </a:r>
            <a:br>
              <a:rPr lang="sk-SK" sz="2400" b="1" dirty="0"/>
            </a:br>
            <a:r>
              <a:rPr lang="sk-SK" sz="2400" b="1" dirty="0"/>
              <a:t>                                                     v Pači   </a:t>
            </a:r>
            <a:br>
              <a:rPr lang="sk-SK" sz="2400" b="1" dirty="0"/>
            </a:br>
            <a:br>
              <a:rPr lang="sk-SK" sz="2400" b="1" dirty="0"/>
            </a:br>
            <a:br>
              <a:rPr lang="sk-SK" sz="3200" dirty="0"/>
            </a:br>
            <a:br>
              <a:rPr lang="sk-SK" sz="3200" dirty="0"/>
            </a:br>
            <a:br>
              <a:rPr lang="sk-SK" sz="3200" dirty="0"/>
            </a:br>
            <a:br>
              <a:rPr lang="sk-SK" sz="3200" dirty="0"/>
            </a:br>
            <a:br>
              <a:rPr lang="sk-SK" sz="3200" dirty="0"/>
            </a:br>
            <a:br>
              <a:rPr lang="sk-SK" sz="3200" dirty="0"/>
            </a:br>
            <a:endParaRPr lang="sk-SK" sz="32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73530"/>
            <a:ext cx="1795636" cy="164600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73530"/>
            <a:ext cx="1806746" cy="1656184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60" y="3429000"/>
            <a:ext cx="252028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90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91680" y="5733256"/>
            <a:ext cx="5360640" cy="769640"/>
          </a:xfrm>
        </p:spPr>
        <p:txBody>
          <a:bodyPr>
            <a:normAutofit fontScale="85000" lnSpcReduction="20000"/>
          </a:bodyPr>
          <a:lstStyle/>
          <a:p>
            <a:r>
              <a:rPr lang="sk-SK" sz="2000" dirty="0"/>
              <a:t>.. a po prvý krát sme sa predstavili aj na zimnom festivale </a:t>
            </a:r>
            <a:r>
              <a:rPr lang="sk-SK" sz="2000" dirty="0" err="1"/>
              <a:t>Gemera</a:t>
            </a:r>
            <a:r>
              <a:rPr lang="sk-SK" sz="2000" dirty="0"/>
              <a:t> "Roku na Gemeri" so scénickým programom "</a:t>
            </a:r>
            <a:r>
              <a:rPr lang="sk-SK" sz="2000" dirty="0" err="1"/>
              <a:t>Sadeňa</a:t>
            </a:r>
            <a:r>
              <a:rPr lang="sk-SK" sz="2000" dirty="0"/>
              <a:t> </a:t>
            </a:r>
            <a:r>
              <a:rPr lang="sk-SK" sz="2000" dirty="0" err="1"/>
              <a:t>stromiku</a:t>
            </a:r>
            <a:r>
              <a:rPr lang="sk-SK" sz="2000" dirty="0"/>
              <a:t>"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8640"/>
            <a:ext cx="7488832" cy="52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7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661F3ED5-F23E-351E-5893-F0BA3EF58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7344816" cy="5508612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2A3DEB57-0D8A-2A11-C771-8D3274D05D46}"/>
              </a:ext>
            </a:extLst>
          </p:cNvPr>
          <p:cNvSpPr txBox="1"/>
          <p:nvPr/>
        </p:nvSpPr>
        <p:spPr>
          <a:xfrm>
            <a:off x="1403648" y="4941168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/>
              <a:t>Z príležitosti „Mesiaca úcty k starším „ sme pozdravili aj našich dôchodcov</a:t>
            </a:r>
          </a:p>
        </p:txBody>
      </p:sp>
    </p:spTree>
    <p:extLst>
      <p:ext uri="{BB962C8B-B14F-4D97-AF65-F5344CB8AC3E}">
        <p14:creationId xmlns:p14="http://schemas.microsoft.com/office/powerpoint/2010/main" val="849096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4799" y="476353"/>
            <a:ext cx="4433739" cy="634082"/>
          </a:xfrm>
        </p:spPr>
        <p:txBody>
          <a:bodyPr>
            <a:normAutofit/>
          </a:bodyPr>
          <a:lstStyle/>
          <a:p>
            <a:r>
              <a:rPr lang="sk-SK" sz="2400" dirty="0"/>
              <a:t>Jozefovské jarné spevy - Vlachovo</a:t>
            </a:r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70" y="1053329"/>
            <a:ext cx="3566104" cy="2375917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5" t="20449"/>
          <a:stretch/>
        </p:blipFill>
        <p:spPr>
          <a:xfrm>
            <a:off x="4540980" y="980728"/>
            <a:ext cx="4241379" cy="2521121"/>
          </a:xfrm>
          <a:prstGeom prst="rect">
            <a:avLst/>
          </a:prstGeom>
        </p:spPr>
      </p:pic>
      <p:pic>
        <p:nvPicPr>
          <p:cNvPr id="6" name="Zástupný symbol obsahu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1" y="3632429"/>
            <a:ext cx="3938003" cy="2641978"/>
          </a:xfrm>
          <a:prstGeom prst="rect">
            <a:avLst/>
          </a:prstGeom>
        </p:spPr>
      </p:pic>
      <p:pic>
        <p:nvPicPr>
          <p:cNvPr id="7" name="Zástupný symbol obsahu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939" y="3688921"/>
            <a:ext cx="3795861" cy="2528993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981654" y="378904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chemeClr val="bg1"/>
                </a:solidFill>
              </a:rPr>
              <a:t>...dáždik nás zmočil...</a:t>
            </a:r>
          </a:p>
        </p:txBody>
      </p:sp>
      <p:sp>
        <p:nvSpPr>
          <p:cNvPr id="9" name="BlokTextu 8"/>
          <p:cNvSpPr txBox="1"/>
          <p:nvPr/>
        </p:nvSpPr>
        <p:spPr>
          <a:xfrm>
            <a:off x="5185505" y="3041387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chemeClr val="bg1"/>
                </a:solidFill>
              </a:rPr>
              <a:t>... slniečko vysušilo...</a:t>
            </a:r>
          </a:p>
        </p:txBody>
      </p:sp>
      <p:sp>
        <p:nvSpPr>
          <p:cNvPr id="10" name="BlokTextu 9"/>
          <p:cNvSpPr txBox="1"/>
          <p:nvPr/>
        </p:nvSpPr>
        <p:spPr>
          <a:xfrm>
            <a:off x="5364088" y="5661248"/>
            <a:ext cx="2986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chemeClr val="bg1"/>
                </a:solidFill>
              </a:rPr>
              <a:t>...a všetko sme odspievali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762DE095-D922-47FA-FE6D-20D770CF281E}"/>
              </a:ext>
            </a:extLst>
          </p:cNvPr>
          <p:cNvSpPr txBox="1"/>
          <p:nvPr/>
        </p:nvSpPr>
        <p:spPr>
          <a:xfrm>
            <a:off x="981654" y="332656"/>
            <a:ext cx="2366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2014</a:t>
            </a:r>
          </a:p>
        </p:txBody>
      </p:sp>
    </p:spTree>
    <p:extLst>
      <p:ext uri="{BB962C8B-B14F-4D97-AF65-F5344CB8AC3E}">
        <p14:creationId xmlns:p14="http://schemas.microsoft.com/office/powerpoint/2010/main" val="3710901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/>
          <p:cNvSpPr txBox="1"/>
          <p:nvPr/>
        </p:nvSpPr>
        <p:spPr>
          <a:xfrm>
            <a:off x="2843808" y="406405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600" dirty="0"/>
              <a:t>K A M I E N K A</a:t>
            </a:r>
          </a:p>
        </p:txBody>
      </p:sp>
      <p:pic>
        <p:nvPicPr>
          <p:cNvPr id="7" name="Zástupný symbol obsahu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10001" r="13854" b="8181"/>
          <a:stretch/>
        </p:blipFill>
        <p:spPr>
          <a:xfrm>
            <a:off x="5004048" y="980728"/>
            <a:ext cx="3744417" cy="2592289"/>
          </a:xfrm>
          <a:prstGeom prst="snip2DiagRect">
            <a:avLst/>
          </a:prstGeom>
        </p:spPr>
      </p:pic>
      <p:pic>
        <p:nvPicPr>
          <p:cNvPr id="8" name="Zástupný symbol obsahu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122" y="3861048"/>
            <a:ext cx="3416447" cy="2376264"/>
          </a:xfrm>
          <a:prstGeom prst="rect">
            <a:avLst/>
          </a:prstGeom>
        </p:spPr>
      </p:pic>
      <p:pic>
        <p:nvPicPr>
          <p:cNvPr id="10" name="Zástupný symbol obsahu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14"/>
          <a:stretch/>
        </p:blipFill>
        <p:spPr>
          <a:xfrm>
            <a:off x="467544" y="1052736"/>
            <a:ext cx="4172281" cy="2265115"/>
          </a:xfrm>
          <a:prstGeom prst="snip2SameRect">
            <a:avLst/>
          </a:prstGeom>
        </p:spPr>
      </p:pic>
      <p:pic>
        <p:nvPicPr>
          <p:cNvPr id="11" name="Zástupný symbol obsahu 3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7" t="11977" r="22949" b="35626"/>
          <a:stretch/>
        </p:blipFill>
        <p:spPr bwMode="auto">
          <a:xfrm>
            <a:off x="323528" y="3501008"/>
            <a:ext cx="4536504" cy="3168352"/>
          </a:xfrm>
          <a:prstGeom prst="round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33028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1722" y="116632"/>
            <a:ext cx="3528392" cy="576064"/>
          </a:xfrm>
        </p:spPr>
        <p:txBody>
          <a:bodyPr>
            <a:normAutofit fontScale="90000"/>
          </a:bodyPr>
          <a:lstStyle/>
          <a:p>
            <a:pPr algn="l"/>
            <a:r>
              <a:rPr lang="sk-SK" sz="3200" dirty="0"/>
              <a:t> </a:t>
            </a:r>
            <a:r>
              <a:rPr lang="sk-SK" sz="3200" b="1" dirty="0">
                <a:solidFill>
                  <a:schemeClr val="accent6">
                    <a:lumMod val="75000"/>
                  </a:schemeClr>
                </a:solidFill>
              </a:rPr>
              <a:t>GFF   Rejdová  2014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705" y="692696"/>
            <a:ext cx="3672409" cy="2808312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297" y="3728815"/>
            <a:ext cx="3672409" cy="2436489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 flipH="1">
            <a:off x="308115" y="2907026"/>
            <a:ext cx="4191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/>
              <a:t>Scénický program „N</a:t>
            </a:r>
            <a:r>
              <a:rPr lang="sk-SK" sz="2000" dirty="0"/>
              <a:t>a </a:t>
            </a:r>
            <a:r>
              <a:rPr lang="sk-SK" sz="2000" dirty="0" err="1"/>
              <a:t>kopani</a:t>
            </a:r>
            <a:r>
              <a:rPr lang="sk-SK" sz="2000" dirty="0"/>
              <a:t>“                              s </a:t>
            </a:r>
            <a:r>
              <a:rPr lang="sk-SK" sz="2000" dirty="0" err="1"/>
              <a:t>hajdukom</a:t>
            </a:r>
            <a:r>
              <a:rPr lang="sk-SK" sz="2000" dirty="0"/>
              <a:t>, </a:t>
            </a:r>
            <a:r>
              <a:rPr lang="sk-SK" sz="2000" dirty="0" err="1"/>
              <a:t>šʾo</a:t>
            </a:r>
            <a:r>
              <a:rPr lang="sk-SK" sz="2000" dirty="0"/>
              <a:t> </a:t>
            </a:r>
            <a:r>
              <a:rPr lang="sk-SK" sz="2000" dirty="0" err="1"/>
              <a:t>prišov</a:t>
            </a:r>
            <a:r>
              <a:rPr lang="sk-SK" sz="2000" dirty="0"/>
              <a:t> na kontrolu....</a:t>
            </a: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94"/>
          <a:stretch/>
        </p:blipFill>
        <p:spPr>
          <a:xfrm>
            <a:off x="440263" y="260648"/>
            <a:ext cx="4247196" cy="2403757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EF5B1CEB-2611-4903-5ACF-28D0CE28B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3" y="3723288"/>
            <a:ext cx="4124375" cy="27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7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21999" y="255602"/>
            <a:ext cx="4618856" cy="850106"/>
          </a:xfrm>
        </p:spPr>
        <p:txBody>
          <a:bodyPr>
            <a:normAutofit fontScale="90000"/>
          </a:bodyPr>
          <a:lstStyle/>
          <a:p>
            <a:r>
              <a:rPr lang="sk-SK" sz="3100" dirty="0"/>
              <a:t>Rok na Gemeri</a:t>
            </a:r>
            <a:br>
              <a:rPr lang="sk-SK" sz="3100" dirty="0"/>
            </a:br>
            <a:r>
              <a:rPr lang="sk-SK" sz="3100" dirty="0"/>
              <a:t>varenie tradičných jedál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05" y="4045984"/>
            <a:ext cx="3726463" cy="2484309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4" t="11702" b="23534"/>
          <a:stretch/>
        </p:blipFill>
        <p:spPr>
          <a:xfrm>
            <a:off x="3820904" y="1268760"/>
            <a:ext cx="3043397" cy="3293332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9" b="18182"/>
          <a:stretch/>
        </p:blipFill>
        <p:spPr>
          <a:xfrm>
            <a:off x="467544" y="282532"/>
            <a:ext cx="3267030" cy="360040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4" t="1839" r="4461" b="29003"/>
          <a:stretch/>
        </p:blipFill>
        <p:spPr>
          <a:xfrm>
            <a:off x="6084168" y="1371488"/>
            <a:ext cx="2769167" cy="329333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4" t="7" r="29132" b="-7"/>
          <a:stretch/>
        </p:blipFill>
        <p:spPr>
          <a:xfrm>
            <a:off x="4325592" y="3925338"/>
            <a:ext cx="2630710" cy="260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87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D21AD5A0-3C42-2F72-365D-A864443C2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8" r="6803" b="10876"/>
          <a:stretch/>
        </p:blipFill>
        <p:spPr>
          <a:xfrm>
            <a:off x="539552" y="980728"/>
            <a:ext cx="4932040" cy="2592288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575903FF-8EC1-FBAF-D536-5372B316E21D}"/>
              </a:ext>
            </a:extLst>
          </p:cNvPr>
          <p:cNvSpPr txBox="1"/>
          <p:nvPr/>
        </p:nvSpPr>
        <p:spPr>
          <a:xfrm>
            <a:off x="2267744" y="321612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dirty="0"/>
              <a:t>Hlavný program „</a:t>
            </a:r>
            <a:r>
              <a:rPr lang="sk-SK" sz="2000" dirty="0" err="1"/>
              <a:t>Zavíjanka</a:t>
            </a:r>
            <a:r>
              <a:rPr lang="sk-SK" sz="2000" dirty="0"/>
              <a:t>“ v športovej hale 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CDA0692C-E96B-AD2E-F991-3344C2C928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9" r="7428"/>
          <a:stretch/>
        </p:blipFill>
        <p:spPr>
          <a:xfrm>
            <a:off x="506600" y="3789040"/>
            <a:ext cx="3573775" cy="2974789"/>
          </a:xfrm>
          <a:prstGeom prst="round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3859D620-F1BD-8462-5B0C-E9E0D2BB8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84784"/>
            <a:ext cx="2438400" cy="2438400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74FEC71E-B27C-53BA-D03E-1FC66B72EF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1" r="5900" b="12201"/>
          <a:stretch/>
        </p:blipFill>
        <p:spPr>
          <a:xfrm>
            <a:off x="4427984" y="4382230"/>
            <a:ext cx="4306028" cy="198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77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0072" y="1080937"/>
            <a:ext cx="2448272" cy="1152128"/>
          </a:xfrm>
        </p:spPr>
        <p:txBody>
          <a:bodyPr>
            <a:normAutofit/>
          </a:bodyPr>
          <a:lstStyle/>
          <a:p>
            <a:r>
              <a:rPr lang="sk-SK" sz="2800" dirty="0"/>
              <a:t>Rok 2015 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1F33EDB6-871A-53F5-BA89-BD49161F8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6672"/>
            <a:ext cx="4064000" cy="3048000"/>
          </a:xfrm>
          <a:prstGeom prst="rect">
            <a:avLst/>
          </a:prstGeom>
        </p:spPr>
      </p:pic>
      <p:sp>
        <p:nvSpPr>
          <p:cNvPr id="10" name="BlokTextu 9">
            <a:extLst>
              <a:ext uri="{FF2B5EF4-FFF2-40B4-BE49-F238E27FC236}">
                <a16:creationId xmlns:a16="http://schemas.microsoft.com/office/drawing/2014/main" id="{D3F477C7-D20F-2C8D-0AAA-4806C3A42CA6}"/>
              </a:ext>
            </a:extLst>
          </p:cNvPr>
          <p:cNvSpPr txBox="1"/>
          <p:nvPr/>
        </p:nvSpPr>
        <p:spPr>
          <a:xfrm>
            <a:off x="98480" y="876581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chemeClr val="bg1"/>
                </a:solidFill>
              </a:rPr>
              <a:t>U priateľov na Hačave</a:t>
            </a:r>
          </a:p>
        </p:txBody>
      </p:sp>
      <p:pic>
        <p:nvPicPr>
          <p:cNvPr id="12" name="Obrázok 11">
            <a:extLst>
              <a:ext uri="{FF2B5EF4-FFF2-40B4-BE49-F238E27FC236}">
                <a16:creationId xmlns:a16="http://schemas.microsoft.com/office/drawing/2014/main" id="{BF4B2EB3-DB8F-6A08-9C6A-41057277F9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0"/>
          <a:stretch/>
        </p:blipFill>
        <p:spPr>
          <a:xfrm>
            <a:off x="2838427" y="3645024"/>
            <a:ext cx="5948651" cy="2933419"/>
          </a:xfrm>
          <a:prstGeom prst="rect">
            <a:avLst/>
          </a:prstGeom>
        </p:spPr>
      </p:pic>
      <p:sp>
        <p:nvSpPr>
          <p:cNvPr id="13" name="BlokTextu 12">
            <a:extLst>
              <a:ext uri="{FF2B5EF4-FFF2-40B4-BE49-F238E27FC236}">
                <a16:creationId xmlns:a16="http://schemas.microsoft.com/office/drawing/2014/main" id="{D85EFD6F-6189-73B1-0118-90995DD4D452}"/>
              </a:ext>
            </a:extLst>
          </p:cNvPr>
          <p:cNvSpPr txBox="1"/>
          <p:nvPr/>
        </p:nvSpPr>
        <p:spPr>
          <a:xfrm>
            <a:off x="5988738" y="3645024"/>
            <a:ext cx="2541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chemeClr val="bg1"/>
                </a:solidFill>
              </a:rPr>
              <a:t>Vystúpenie v </a:t>
            </a:r>
            <a:r>
              <a:rPr lang="sk-SK" dirty="0" err="1">
                <a:solidFill>
                  <a:schemeClr val="bg1"/>
                </a:solidFill>
              </a:rPr>
              <a:t>Kamienke</a:t>
            </a:r>
            <a:endParaRPr lang="sk-S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820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128791" cy="758807"/>
          </a:xfrm>
        </p:spPr>
        <p:txBody>
          <a:bodyPr>
            <a:normAutofit/>
          </a:bodyPr>
          <a:lstStyle/>
          <a:p>
            <a:r>
              <a:rPr lang="sk-SK" sz="3600" dirty="0"/>
              <a:t>Rok 2009 - </a:t>
            </a:r>
            <a:r>
              <a:rPr lang="sk-SK" sz="3100" b="1" dirty="0"/>
              <a:t>Deň matiek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2000" dirty="0"/>
              <a:t>Deň  matiek</a:t>
            </a:r>
          </a:p>
          <a:p>
            <a:pPr marL="0" indent="0" algn="ctr">
              <a:buNone/>
            </a:pPr>
            <a:endParaRPr lang="sk-SK" sz="2000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33445"/>
            <a:ext cx="7128791" cy="47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58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6840760" cy="504056"/>
          </a:xfrm>
        </p:spPr>
        <p:txBody>
          <a:bodyPr>
            <a:normAutofit fontScale="90000"/>
          </a:bodyPr>
          <a:lstStyle/>
          <a:p>
            <a:r>
              <a:rPr lang="sk-SK" sz="3200" b="1" dirty="0">
                <a:solidFill>
                  <a:srgbClr val="FF0000"/>
                </a:solidFill>
              </a:rPr>
              <a:t>Nositelia tradícií</a:t>
            </a:r>
            <a:r>
              <a:rPr lang="sk-SK" sz="3200" dirty="0">
                <a:solidFill>
                  <a:srgbClr val="FF0000"/>
                </a:solidFill>
              </a:rPr>
              <a:t> - okresné kolo súťaže 2015</a:t>
            </a:r>
            <a:endParaRPr lang="sk-SK" sz="3200" dirty="0"/>
          </a:p>
        </p:txBody>
      </p:sp>
      <p:pic>
        <p:nvPicPr>
          <p:cNvPr id="3" name="Obrázok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5" t="52970" r="24233" b="10925"/>
          <a:stretch/>
        </p:blipFill>
        <p:spPr bwMode="auto">
          <a:xfrm>
            <a:off x="1403648" y="836712"/>
            <a:ext cx="5616624" cy="2448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brázok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6" t="18339" r="26091"/>
          <a:stretch/>
        </p:blipFill>
        <p:spPr bwMode="auto">
          <a:xfrm>
            <a:off x="4355976" y="3101126"/>
            <a:ext cx="4464496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73016"/>
            <a:ext cx="381642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07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C93A9ADC-9DBC-F18C-4CB2-D1A7DA576591}"/>
              </a:ext>
            </a:extLst>
          </p:cNvPr>
          <p:cNvSpPr txBox="1"/>
          <p:nvPr/>
        </p:nvSpPr>
        <p:spPr>
          <a:xfrm>
            <a:off x="1187624" y="404664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na Gemeri – scénický program „</a:t>
            </a:r>
            <a:r>
              <a:rPr lang="sk-SK" sz="2400" dirty="0" err="1"/>
              <a:t>Toptaňa</a:t>
            </a:r>
            <a:r>
              <a:rPr lang="sk-SK" sz="2400" dirty="0"/>
              <a:t> kapusty“</a:t>
            </a: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CEBBC27B-F2C6-F1BE-0B19-BC4F395DDA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56" r="11413" b="11020"/>
          <a:stretch/>
        </p:blipFill>
        <p:spPr>
          <a:xfrm>
            <a:off x="683568" y="1196752"/>
            <a:ext cx="5237082" cy="2592288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4B9EAB61-ADCD-4232-4048-248210047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31100" r="11413" b="8657"/>
          <a:stretch/>
        </p:blipFill>
        <p:spPr>
          <a:xfrm>
            <a:off x="4211960" y="3933056"/>
            <a:ext cx="4018946" cy="276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94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EEF4C7FB-61BD-057A-F093-AD4BF19D7E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2" t="35299" r="17695" b="2751"/>
          <a:stretch/>
        </p:blipFill>
        <p:spPr>
          <a:xfrm>
            <a:off x="285694" y="463898"/>
            <a:ext cx="3710242" cy="2304256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169989F1-A385-74CA-F697-BE4FCC42F3A9}"/>
              </a:ext>
            </a:extLst>
          </p:cNvPr>
          <p:cNvSpPr txBox="1"/>
          <p:nvPr/>
        </p:nvSpPr>
        <p:spPr>
          <a:xfrm>
            <a:off x="4277282" y="836712"/>
            <a:ext cx="4536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/>
              <a:t>So scénickým programom „</a:t>
            </a:r>
            <a:r>
              <a:rPr lang="sk-SK" sz="2000" dirty="0" err="1"/>
              <a:t>Toptaňa</a:t>
            </a:r>
            <a:r>
              <a:rPr lang="sk-SK" sz="2000" dirty="0"/>
              <a:t> kapusty“ sme pre veľký záujem vystúpili aj v GOS 19.11.2015</a:t>
            </a:r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91C07DE2-E231-2F36-B718-B2FDB1D54E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4984"/>
            <a:ext cx="3710242" cy="2784220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D232E571-5C15-756C-9D38-49D05B324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0" t="24801" r="8240"/>
          <a:stretch/>
        </p:blipFill>
        <p:spPr>
          <a:xfrm>
            <a:off x="4410912" y="2276872"/>
            <a:ext cx="4402874" cy="297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32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398813ED-AF15-7239-201A-761BAA09B6F4}"/>
              </a:ext>
            </a:extLst>
          </p:cNvPr>
          <p:cNvSpPr txBox="1"/>
          <p:nvPr/>
        </p:nvSpPr>
        <p:spPr>
          <a:xfrm>
            <a:off x="755576" y="620688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2016 – Gemerský folklórny festival - Rejdová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BBF1CE00-39D0-062F-1ABD-DB0E3D2A3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/>
          <a:stretch/>
        </p:blipFill>
        <p:spPr>
          <a:xfrm>
            <a:off x="4788024" y="260648"/>
            <a:ext cx="3861352" cy="5877272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6AA152E2-8C4D-CEDF-B215-1FE336AD8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1" b="10322"/>
          <a:stretch/>
        </p:blipFill>
        <p:spPr>
          <a:xfrm>
            <a:off x="899592" y="1988840"/>
            <a:ext cx="2883334" cy="3456384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B5FE3675-BFE4-588E-9534-67FC0DFA6E35}"/>
              </a:ext>
            </a:extLst>
          </p:cNvPr>
          <p:cNvSpPr txBox="1"/>
          <p:nvPr/>
        </p:nvSpPr>
        <p:spPr>
          <a:xfrm>
            <a:off x="755576" y="5661248"/>
            <a:ext cx="302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Prezentácia našej obce na GFF</a:t>
            </a:r>
          </a:p>
        </p:txBody>
      </p:sp>
    </p:spTree>
    <p:extLst>
      <p:ext uri="{BB962C8B-B14F-4D97-AF65-F5344CB8AC3E}">
        <p14:creationId xmlns:p14="http://schemas.microsoft.com/office/powerpoint/2010/main" val="3555440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A7977AE6-1E47-2F85-94B1-82D534279E57}"/>
              </a:ext>
            </a:extLst>
          </p:cNvPr>
          <p:cNvSpPr txBox="1"/>
          <p:nvPr/>
        </p:nvSpPr>
        <p:spPr>
          <a:xfrm>
            <a:off x="1259632" y="69269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na Gemeri kde sme vystúpili  s programom „</a:t>
            </a:r>
            <a:r>
              <a:rPr lang="sk-SK" sz="2400" dirty="0" err="1"/>
              <a:t>Vešʾurki</a:t>
            </a:r>
            <a:r>
              <a:rPr lang="sk-SK" dirty="0"/>
              <a:t>“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BD25AF18-528E-D2BC-3A7A-F3D5899A3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2" r="8867"/>
          <a:stretch/>
        </p:blipFill>
        <p:spPr>
          <a:xfrm>
            <a:off x="1475656" y="1556792"/>
            <a:ext cx="6742311" cy="345638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8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7004B1E6-CB59-4FD1-9A3D-32EEA9A34E0C}"/>
              </a:ext>
            </a:extLst>
          </p:cNvPr>
          <p:cNvSpPr txBox="1"/>
          <p:nvPr/>
        </p:nvSpPr>
        <p:spPr>
          <a:xfrm>
            <a:off x="467544" y="11663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2017</a:t>
            </a: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4DD9DACA-C0B6-0944-7BE8-33B9D7B0549D}"/>
              </a:ext>
            </a:extLst>
          </p:cNvPr>
          <p:cNvSpPr txBox="1"/>
          <p:nvPr/>
        </p:nvSpPr>
        <p:spPr>
          <a:xfrm>
            <a:off x="539552" y="272382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Stavanie mája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58B63417-50FB-964A-3B06-7670058E3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40113" r="7023" b="12470"/>
          <a:stretch/>
        </p:blipFill>
        <p:spPr>
          <a:xfrm>
            <a:off x="539552" y="535952"/>
            <a:ext cx="4392488" cy="2187872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547ECEFB-B4CF-2F98-58E3-097FB2A58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5" b="8656"/>
          <a:stretch/>
        </p:blipFill>
        <p:spPr>
          <a:xfrm>
            <a:off x="5436096" y="4070256"/>
            <a:ext cx="3591323" cy="2187872"/>
          </a:xfrm>
          <a:prstGeom prst="rect">
            <a:avLst/>
          </a:prstGeom>
        </p:spPr>
      </p:pic>
      <p:sp>
        <p:nvSpPr>
          <p:cNvPr id="10" name="BlokTextu 9">
            <a:extLst>
              <a:ext uri="{FF2B5EF4-FFF2-40B4-BE49-F238E27FC236}">
                <a16:creationId xmlns:a16="http://schemas.microsoft.com/office/drawing/2014/main" id="{9294C111-9278-BB47-51BE-8FB7CCBDEE32}"/>
              </a:ext>
            </a:extLst>
          </p:cNvPr>
          <p:cNvSpPr txBox="1"/>
          <p:nvPr/>
        </p:nvSpPr>
        <p:spPr>
          <a:xfrm>
            <a:off x="3707904" y="350125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Majáles pre deti</a:t>
            </a:r>
          </a:p>
        </p:txBody>
      </p:sp>
      <p:pic>
        <p:nvPicPr>
          <p:cNvPr id="12" name="Obrázok 11">
            <a:extLst>
              <a:ext uri="{FF2B5EF4-FFF2-40B4-BE49-F238E27FC236}">
                <a16:creationId xmlns:a16="http://schemas.microsoft.com/office/drawing/2014/main" id="{1F6F2772-ED1F-19E1-ACFF-24109A4C5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0" t="7476"/>
          <a:stretch/>
        </p:blipFill>
        <p:spPr>
          <a:xfrm>
            <a:off x="323528" y="4068733"/>
            <a:ext cx="2492537" cy="2339900"/>
          </a:xfrm>
          <a:prstGeom prst="rect">
            <a:avLst/>
          </a:prstGeom>
        </p:spPr>
      </p:pic>
      <p:pic>
        <p:nvPicPr>
          <p:cNvPr id="14" name="Obrázok 13">
            <a:extLst>
              <a:ext uri="{FF2B5EF4-FFF2-40B4-BE49-F238E27FC236}">
                <a16:creationId xmlns:a16="http://schemas.microsoft.com/office/drawing/2014/main" id="{C9CE253E-0E1B-C27B-2C6F-9DA3CD8EA9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24744"/>
            <a:ext cx="2917163" cy="2187872"/>
          </a:xfrm>
          <a:prstGeom prst="rect">
            <a:avLst/>
          </a:prstGeom>
        </p:spPr>
      </p:pic>
      <p:pic>
        <p:nvPicPr>
          <p:cNvPr id="16" name="Obrázok 15">
            <a:extLst>
              <a:ext uri="{FF2B5EF4-FFF2-40B4-BE49-F238E27FC236}">
                <a16:creationId xmlns:a16="http://schemas.microsoft.com/office/drawing/2014/main" id="{ED78BFA2-2E4A-F240-0D1D-7FC0F7495D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2" t="13250" r="11557" b="38450"/>
          <a:stretch/>
        </p:blipFill>
        <p:spPr>
          <a:xfrm>
            <a:off x="3059511" y="3858350"/>
            <a:ext cx="2147236" cy="285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2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D512ECAA-772B-5711-4811-0FDCE609E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b="26900"/>
          <a:stretch/>
        </p:blipFill>
        <p:spPr>
          <a:xfrm>
            <a:off x="539552" y="476672"/>
            <a:ext cx="3096344" cy="2887092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C0700C1E-1F88-FCC9-E4C4-44587659AB71}"/>
              </a:ext>
            </a:extLst>
          </p:cNvPr>
          <p:cNvSpPr txBox="1"/>
          <p:nvPr/>
        </p:nvSpPr>
        <p:spPr>
          <a:xfrm>
            <a:off x="2555776" y="28529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chemeClr val="bg1"/>
                </a:solidFill>
              </a:rPr>
              <a:t>Hačava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06F64F42-19EF-924B-1C6F-553D39C34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3" t="40550" r="30510" b="28738"/>
          <a:stretch/>
        </p:blipFill>
        <p:spPr>
          <a:xfrm>
            <a:off x="212747" y="3789040"/>
            <a:ext cx="2811081" cy="2088232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B2295F57-5B74-6461-583B-EC7BFDDC1076}"/>
              </a:ext>
            </a:extLst>
          </p:cNvPr>
          <p:cNvSpPr txBox="1"/>
          <p:nvPr/>
        </p:nvSpPr>
        <p:spPr>
          <a:xfrm>
            <a:off x="683568" y="587727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Kamienka </a:t>
            </a:r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8684641B-A6A2-D204-3BAF-F342F1A9E5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 r="12703" b="27951"/>
          <a:stretch/>
        </p:blipFill>
        <p:spPr>
          <a:xfrm>
            <a:off x="6732239" y="2852936"/>
            <a:ext cx="1872209" cy="2599626"/>
          </a:xfrm>
          <a:prstGeom prst="rect">
            <a:avLst/>
          </a:prstGeom>
        </p:spPr>
      </p:pic>
      <p:sp>
        <p:nvSpPr>
          <p:cNvPr id="10" name="BlokTextu 9">
            <a:extLst>
              <a:ext uri="{FF2B5EF4-FFF2-40B4-BE49-F238E27FC236}">
                <a16:creationId xmlns:a16="http://schemas.microsoft.com/office/drawing/2014/main" id="{9B504E95-A243-4D46-264F-41F0B33756D0}"/>
              </a:ext>
            </a:extLst>
          </p:cNvPr>
          <p:cNvSpPr txBox="1"/>
          <p:nvPr/>
        </p:nvSpPr>
        <p:spPr>
          <a:xfrm>
            <a:off x="7020272" y="2465327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Dni obce Háj</a:t>
            </a:r>
          </a:p>
        </p:txBody>
      </p:sp>
      <p:pic>
        <p:nvPicPr>
          <p:cNvPr id="12" name="Obrázok 11">
            <a:extLst>
              <a:ext uri="{FF2B5EF4-FFF2-40B4-BE49-F238E27FC236}">
                <a16:creationId xmlns:a16="http://schemas.microsoft.com/office/drawing/2014/main" id="{357A4229-0E5C-0A96-3561-0B7F895FC4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0" r="4444" b="14945"/>
          <a:stretch/>
        </p:blipFill>
        <p:spPr>
          <a:xfrm>
            <a:off x="4211960" y="152636"/>
            <a:ext cx="3816424" cy="2131326"/>
          </a:xfrm>
          <a:prstGeom prst="rect">
            <a:avLst/>
          </a:prstGeom>
        </p:spPr>
      </p:pic>
      <p:sp>
        <p:nvSpPr>
          <p:cNvPr id="13" name="BlokTextu 12">
            <a:extLst>
              <a:ext uri="{FF2B5EF4-FFF2-40B4-BE49-F238E27FC236}">
                <a16:creationId xmlns:a16="http://schemas.microsoft.com/office/drawing/2014/main" id="{2438E41D-0C5E-EF24-A00B-8435D336DA56}"/>
              </a:ext>
            </a:extLst>
          </p:cNvPr>
          <p:cNvSpPr txBox="1"/>
          <p:nvPr/>
        </p:nvSpPr>
        <p:spPr>
          <a:xfrm>
            <a:off x="6660232" y="1896353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GFF Rejdová</a:t>
            </a:r>
          </a:p>
        </p:txBody>
      </p:sp>
      <p:pic>
        <p:nvPicPr>
          <p:cNvPr id="15" name="Obrázok 14">
            <a:extLst>
              <a:ext uri="{FF2B5EF4-FFF2-40B4-BE49-F238E27FC236}">
                <a16:creationId xmlns:a16="http://schemas.microsoft.com/office/drawing/2014/main" id="{C77EB2A8-7B4F-87AC-5577-FF30B4CC77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738" y="3737206"/>
            <a:ext cx="3316486" cy="2034256"/>
          </a:xfrm>
          <a:prstGeom prst="rect">
            <a:avLst/>
          </a:prstGeom>
        </p:spPr>
      </p:pic>
      <p:sp>
        <p:nvSpPr>
          <p:cNvPr id="16" name="BlokTextu 15">
            <a:extLst>
              <a:ext uri="{FF2B5EF4-FFF2-40B4-BE49-F238E27FC236}">
                <a16:creationId xmlns:a16="http://schemas.microsoft.com/office/drawing/2014/main" id="{BA2783B9-AD19-3683-E126-57A77125BCF1}"/>
              </a:ext>
            </a:extLst>
          </p:cNvPr>
          <p:cNvSpPr txBox="1"/>
          <p:nvPr/>
        </p:nvSpPr>
        <p:spPr>
          <a:xfrm>
            <a:off x="4067944" y="342900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Rok na Gemeri</a:t>
            </a:r>
          </a:p>
        </p:txBody>
      </p:sp>
    </p:spTree>
    <p:extLst>
      <p:ext uri="{BB962C8B-B14F-4D97-AF65-F5344CB8AC3E}">
        <p14:creationId xmlns:p14="http://schemas.microsoft.com/office/powerpoint/2010/main" val="3327393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C70A0ED6-8A09-1B37-6B72-C79B50BB079D}"/>
              </a:ext>
            </a:extLst>
          </p:cNvPr>
          <p:cNvSpPr txBox="1"/>
          <p:nvPr/>
        </p:nvSpPr>
        <p:spPr>
          <a:xfrm>
            <a:off x="6012160" y="148478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2018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4C89A06-E337-D0AF-E8C4-03ABDA681B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2" b="18718"/>
          <a:stretch/>
        </p:blipFill>
        <p:spPr>
          <a:xfrm>
            <a:off x="4675280" y="2420888"/>
            <a:ext cx="4185928" cy="3744416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2A3AA14-0D80-F7D9-30A3-ACE91748BD64}"/>
              </a:ext>
            </a:extLst>
          </p:cNvPr>
          <p:cNvSpPr txBox="1"/>
          <p:nvPr/>
        </p:nvSpPr>
        <p:spPr>
          <a:xfrm>
            <a:off x="5652120" y="518855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err="1">
                <a:solidFill>
                  <a:schemeClr val="bg1"/>
                </a:solidFill>
              </a:rPr>
              <a:t>Vlachovský</a:t>
            </a:r>
            <a:r>
              <a:rPr lang="sk-SK" b="1" dirty="0">
                <a:solidFill>
                  <a:schemeClr val="bg1"/>
                </a:solidFill>
              </a:rPr>
              <a:t> jarmok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9E4C39B5-075A-7415-83C6-323C27803A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836712"/>
            <a:ext cx="3996444" cy="5328592"/>
          </a:xfrm>
          <a:prstGeom prst="rect">
            <a:avLst/>
          </a:prstGeom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79E0B250-F016-060C-9B35-C0855D08D6B9}"/>
              </a:ext>
            </a:extLst>
          </p:cNvPr>
          <p:cNvSpPr txBox="1"/>
          <p:nvPr/>
        </p:nvSpPr>
        <p:spPr>
          <a:xfrm>
            <a:off x="899592" y="98072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</a:rPr>
              <a:t>Vystúpenie vo Svidníku</a:t>
            </a:r>
          </a:p>
        </p:txBody>
      </p:sp>
    </p:spTree>
    <p:extLst>
      <p:ext uri="{BB962C8B-B14F-4D97-AF65-F5344CB8AC3E}">
        <p14:creationId xmlns:p14="http://schemas.microsoft.com/office/powerpoint/2010/main" val="1797828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128792" cy="5184576"/>
          </a:xfrm>
        </p:spPr>
        <p:txBody>
          <a:bodyPr>
            <a:normAutofit/>
          </a:bodyPr>
          <a:lstStyle/>
          <a:p>
            <a:br>
              <a:rPr lang="sk-SK" sz="3200" dirty="0"/>
            </a:br>
            <a:br>
              <a:rPr lang="sk-SK" sz="3200" dirty="0"/>
            </a:br>
            <a:endParaRPr lang="sk-SK" sz="3200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6" t="5328" b="5328"/>
          <a:stretch/>
        </p:blipFill>
        <p:spPr>
          <a:xfrm>
            <a:off x="683567" y="476672"/>
            <a:ext cx="3666589" cy="504056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" t="12201" r="7369" b="4641"/>
          <a:stretch/>
        </p:blipFill>
        <p:spPr>
          <a:xfrm rot="16200000">
            <a:off x="3876310" y="1208366"/>
            <a:ext cx="5040560" cy="3577172"/>
          </a:xfrm>
          <a:prstGeom prst="rect">
            <a:avLst/>
          </a:prstGeom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FF89C76F-8ECE-1F8A-4191-3F17E1FB4B11}"/>
              </a:ext>
            </a:extLst>
          </p:cNvPr>
          <p:cNvSpPr txBox="1"/>
          <p:nvPr/>
        </p:nvSpPr>
        <p:spPr>
          <a:xfrm>
            <a:off x="1043608" y="5661248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/>
              <a:t>Niečo z našich ocenení</a:t>
            </a:r>
          </a:p>
        </p:txBody>
      </p:sp>
    </p:spTree>
    <p:extLst>
      <p:ext uri="{BB962C8B-B14F-4D97-AF65-F5344CB8AC3E}">
        <p14:creationId xmlns:p14="http://schemas.microsoft.com/office/powerpoint/2010/main" val="2086333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8A0A3DBD-C50C-5BF9-8343-7DCC6ADF5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6" t="24784" r="1022" b="14473"/>
          <a:stretch/>
        </p:blipFill>
        <p:spPr>
          <a:xfrm>
            <a:off x="467544" y="620688"/>
            <a:ext cx="3456385" cy="252028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DF17655E-5049-A205-6BBE-03D0298B172B}"/>
              </a:ext>
            </a:extLst>
          </p:cNvPr>
          <p:cNvSpPr txBox="1"/>
          <p:nvPr/>
        </p:nvSpPr>
        <p:spPr>
          <a:xfrm>
            <a:off x="7256971" y="159023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2019</a:t>
            </a: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4947B333-4D3D-541F-CD06-0102D641C8D1}"/>
              </a:ext>
            </a:extLst>
          </p:cNvPr>
          <p:cNvSpPr txBox="1"/>
          <p:nvPr/>
        </p:nvSpPr>
        <p:spPr>
          <a:xfrm>
            <a:off x="4211961" y="68398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Rejdová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9E3F4E66-2D22-09CD-410F-EB20F0C5A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t="45803" r="39762" b="9439"/>
          <a:stretch/>
        </p:blipFill>
        <p:spPr>
          <a:xfrm>
            <a:off x="5712798" y="709431"/>
            <a:ext cx="2592288" cy="2304256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120FDB1B-BCA6-8D75-C5DC-5EDE219AB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04"/>
          <a:stretch/>
        </p:blipFill>
        <p:spPr>
          <a:xfrm>
            <a:off x="624026" y="3429000"/>
            <a:ext cx="8400005" cy="311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44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6"/>
          <a:stretch/>
        </p:blipFill>
        <p:spPr>
          <a:xfrm>
            <a:off x="683568" y="1124744"/>
            <a:ext cx="786704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927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1737"/>
          </a:xfrm>
        </p:spPr>
        <p:txBody>
          <a:bodyPr>
            <a:normAutofit fontScale="90000"/>
          </a:bodyPr>
          <a:lstStyle/>
          <a:p>
            <a:r>
              <a:rPr lang="sk-SK" sz="3600" dirty="0"/>
              <a:t>Vianočné pečenie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53" y="928366"/>
            <a:ext cx="1774591" cy="2511729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063" y="1124744"/>
            <a:ext cx="3131449" cy="2347949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816" y="1118093"/>
            <a:ext cx="2843808" cy="2132277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53" y="3937350"/>
            <a:ext cx="2459192" cy="1843893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333" y="3937350"/>
            <a:ext cx="2689029" cy="2016224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107" y="3717032"/>
            <a:ext cx="2880271" cy="215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99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42636AEB-B852-6999-6168-844D4ED97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600400" cy="2700300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C93E16C9-0351-0671-FBE1-05552C854C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011865"/>
            <a:ext cx="4572000" cy="3429000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18A8E360-5F3A-6754-B910-18E65BCBBA2A}"/>
              </a:ext>
            </a:extLst>
          </p:cNvPr>
          <p:cNvSpPr txBox="1"/>
          <p:nvPr/>
        </p:nvSpPr>
        <p:spPr>
          <a:xfrm>
            <a:off x="5652120" y="6309320"/>
            <a:ext cx="2952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Važec – otváranie studničiek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AB2F7FF4-7CD6-94F4-FFBF-536484CEAF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7" t="24801" r="19288"/>
          <a:stretch/>
        </p:blipFill>
        <p:spPr>
          <a:xfrm>
            <a:off x="4823521" y="80466"/>
            <a:ext cx="3888431" cy="3709034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57160847-8FAC-C2FB-1714-79A6EDE47F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27951" r="13775" b="6082"/>
          <a:stretch/>
        </p:blipFill>
        <p:spPr>
          <a:xfrm>
            <a:off x="5077312" y="3886934"/>
            <a:ext cx="3626562" cy="232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210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sk-SK" sz="2800" dirty="0"/>
              <a:t>Nahrávanie CD nosiča „Keď </a:t>
            </a:r>
            <a:r>
              <a:rPr lang="sk-SK" sz="2800" dirty="0" err="1"/>
              <a:t>sobji</a:t>
            </a:r>
            <a:r>
              <a:rPr lang="sk-SK" sz="2800" dirty="0"/>
              <a:t> </a:t>
            </a:r>
            <a:r>
              <a:rPr lang="sk-SK" sz="2800" dirty="0" err="1"/>
              <a:t>pašʾaňski</a:t>
            </a:r>
            <a:r>
              <a:rPr lang="sk-SK" sz="2800" dirty="0"/>
              <a:t> </a:t>
            </a:r>
            <a:r>
              <a:rPr lang="sk-SK" sz="2800" dirty="0" err="1"/>
              <a:t>ženi</a:t>
            </a:r>
            <a:r>
              <a:rPr lang="sk-SK" sz="2800" dirty="0"/>
              <a:t> </a:t>
            </a:r>
            <a:r>
              <a:rPr lang="sk-SK" sz="2800" dirty="0" err="1"/>
              <a:t>zaspjivajut</a:t>
            </a:r>
            <a:r>
              <a:rPr lang="sk-SK" sz="2800" dirty="0"/>
              <a:t>“ – október 2019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3" t="31095"/>
          <a:stretch/>
        </p:blipFill>
        <p:spPr>
          <a:xfrm>
            <a:off x="12818" y="1222391"/>
            <a:ext cx="4536504" cy="2961654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22693" r="9052" b="11140"/>
          <a:stretch/>
        </p:blipFill>
        <p:spPr>
          <a:xfrm>
            <a:off x="4644737" y="1222391"/>
            <a:ext cx="4464496" cy="2566649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2" r="8263" b="13241"/>
          <a:stretch/>
        </p:blipFill>
        <p:spPr>
          <a:xfrm>
            <a:off x="3635896" y="4046406"/>
            <a:ext cx="5175339" cy="2843277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1" t="26894" r="23225" b="15341"/>
          <a:stretch/>
        </p:blipFill>
        <p:spPr>
          <a:xfrm>
            <a:off x="40080" y="4012775"/>
            <a:ext cx="3528392" cy="262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541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5C68F839-77FA-35A2-6A3B-E5997BE3D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/>
          <a:stretch/>
        </p:blipFill>
        <p:spPr>
          <a:xfrm>
            <a:off x="539552" y="404664"/>
            <a:ext cx="3081536" cy="2438400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71C77CFD-8080-E398-31C5-4AC77CBF0D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2253" r="11413"/>
          <a:stretch/>
        </p:blipFill>
        <p:spPr>
          <a:xfrm>
            <a:off x="323528" y="3423473"/>
            <a:ext cx="4680520" cy="2720066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CA25DBFC-7EA1-3200-AB21-7A27B54EF1C9}"/>
              </a:ext>
            </a:extLst>
          </p:cNvPr>
          <p:cNvSpPr txBox="1"/>
          <p:nvPr/>
        </p:nvSpPr>
        <p:spPr>
          <a:xfrm>
            <a:off x="303492" y="2924944"/>
            <a:ext cx="3404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/>
              <a:t>FSk</a:t>
            </a:r>
            <a:r>
              <a:rPr lang="sk-SK" dirty="0"/>
              <a:t> privítala premiéra </a:t>
            </a:r>
            <a:r>
              <a:rPr lang="sk-SK" dirty="0" err="1"/>
              <a:t>Pellegriniho</a:t>
            </a:r>
            <a:endParaRPr lang="sk-SK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873D445A-AB4F-745D-B128-25603E6B7A9B}"/>
              </a:ext>
            </a:extLst>
          </p:cNvPr>
          <p:cNvSpPr txBox="1"/>
          <p:nvPr/>
        </p:nvSpPr>
        <p:spPr>
          <a:xfrm>
            <a:off x="539552" y="623731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 krst  nášho CD nosiča</a:t>
            </a:r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E407F083-32D4-AE0D-AB04-E7112FD5EE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861048"/>
            <a:ext cx="2880320" cy="2157460"/>
          </a:xfrm>
          <a:prstGeom prst="rect">
            <a:avLst/>
          </a:prstGeom>
        </p:spPr>
      </p:pic>
      <p:sp>
        <p:nvSpPr>
          <p:cNvPr id="11" name="BlokTextu 10">
            <a:extLst>
              <a:ext uri="{FF2B5EF4-FFF2-40B4-BE49-F238E27FC236}">
                <a16:creationId xmlns:a16="http://schemas.microsoft.com/office/drawing/2014/main" id="{A86D3B04-D814-CCB4-2AD7-3009DA60534D}"/>
              </a:ext>
            </a:extLst>
          </p:cNvPr>
          <p:cNvSpPr txBox="1"/>
          <p:nvPr/>
        </p:nvSpPr>
        <p:spPr>
          <a:xfrm>
            <a:off x="5292080" y="329427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Pozdravili sme aj rokovanie Matice  Slovenskej v Rožňave</a:t>
            </a:r>
          </a:p>
        </p:txBody>
      </p:sp>
      <p:pic>
        <p:nvPicPr>
          <p:cNvPr id="13" name="Obrázok 12">
            <a:extLst>
              <a:ext uri="{FF2B5EF4-FFF2-40B4-BE49-F238E27FC236}">
                <a16:creationId xmlns:a16="http://schemas.microsoft.com/office/drawing/2014/main" id="{F7107823-EE1B-016C-DEB1-059C1F8FB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1" b="9236"/>
          <a:stretch/>
        </p:blipFill>
        <p:spPr>
          <a:xfrm>
            <a:off x="4572000" y="1004018"/>
            <a:ext cx="3081536" cy="1951631"/>
          </a:xfrm>
          <a:prstGeom prst="rect">
            <a:avLst/>
          </a:prstGeom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2C4547A9-14B5-7410-C5C4-BD99DE5B3470}"/>
              </a:ext>
            </a:extLst>
          </p:cNvPr>
          <p:cNvSpPr txBox="1"/>
          <p:nvPr/>
        </p:nvSpPr>
        <p:spPr>
          <a:xfrm>
            <a:off x="4572000" y="54868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Urobíme náladu aj na svadbe</a:t>
            </a:r>
          </a:p>
        </p:txBody>
      </p:sp>
    </p:spTree>
    <p:extLst>
      <p:ext uri="{BB962C8B-B14F-4D97-AF65-F5344CB8AC3E}">
        <p14:creationId xmlns:p14="http://schemas.microsoft.com/office/powerpoint/2010/main" val="32498131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71AFC96C-74B9-6BE0-58E4-C2690AE25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28994" r="5113"/>
          <a:stretch/>
        </p:blipFill>
        <p:spPr>
          <a:xfrm>
            <a:off x="323528" y="332656"/>
            <a:ext cx="4497919" cy="2952328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EBCC8884-7B41-094A-4526-5570963855D8}"/>
              </a:ext>
            </a:extLst>
          </p:cNvPr>
          <p:cNvSpPr txBox="1"/>
          <p:nvPr/>
        </p:nvSpPr>
        <p:spPr>
          <a:xfrm>
            <a:off x="323528" y="393305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Nahrávanie nášho  prvého CD nosiča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373F7D6E-3ABF-6189-DCE5-E8180A108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2" r="6688"/>
          <a:stretch/>
        </p:blipFill>
        <p:spPr>
          <a:xfrm>
            <a:off x="3635896" y="3064926"/>
            <a:ext cx="5364088" cy="351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736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BB3B3E5A-9543-65C1-2168-6F0B08A08DD8}"/>
              </a:ext>
            </a:extLst>
          </p:cNvPr>
          <p:cNvSpPr txBox="1"/>
          <p:nvPr/>
        </p:nvSpPr>
        <p:spPr>
          <a:xfrm>
            <a:off x="611560" y="40466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2020  -  krst nášho CD – Keď </a:t>
            </a:r>
            <a:r>
              <a:rPr lang="sk-SK" sz="2400" dirty="0" err="1"/>
              <a:t>sobji</a:t>
            </a:r>
            <a:r>
              <a:rPr lang="sk-SK" sz="2400" dirty="0"/>
              <a:t> </a:t>
            </a:r>
            <a:r>
              <a:rPr lang="sk-SK" sz="2400" dirty="0" err="1"/>
              <a:t>pašʾaňski</a:t>
            </a:r>
            <a:r>
              <a:rPr lang="sk-SK" sz="2400" dirty="0"/>
              <a:t> </a:t>
            </a:r>
            <a:r>
              <a:rPr lang="sk-SK" sz="2400" dirty="0" err="1"/>
              <a:t>ženi</a:t>
            </a:r>
            <a:r>
              <a:rPr lang="sk-SK" sz="2400" dirty="0"/>
              <a:t> </a:t>
            </a:r>
            <a:r>
              <a:rPr lang="sk-SK" sz="2400" dirty="0" err="1"/>
              <a:t>zaspjivajut</a:t>
            </a:r>
            <a:r>
              <a:rPr lang="sk-SK" sz="2400" dirty="0"/>
              <a:t> 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660DDEF5-E035-A220-89E1-484A3D283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26" y="1124744"/>
            <a:ext cx="3323447" cy="1872208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58D0C3CC-8E7D-F316-A888-AFEC9DDD3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793" y="1124744"/>
            <a:ext cx="3456384" cy="1947096"/>
          </a:xfrm>
          <a:prstGeom prst="rect">
            <a:avLst/>
          </a:prstGeom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E0961618-149D-D1EB-ED8F-32CE778FE6F0}"/>
              </a:ext>
            </a:extLst>
          </p:cNvPr>
          <p:cNvSpPr txBox="1"/>
          <p:nvPr/>
        </p:nvSpPr>
        <p:spPr>
          <a:xfrm>
            <a:off x="5364088" y="307184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Najstaršie členky </a:t>
            </a:r>
            <a:r>
              <a:rPr lang="sk-SK" dirty="0" err="1"/>
              <a:t>FSk</a:t>
            </a:r>
            <a:endParaRPr lang="sk-SK" dirty="0"/>
          </a:p>
        </p:txBody>
      </p:sp>
      <p:pic>
        <p:nvPicPr>
          <p:cNvPr id="11" name="Obrázok 10">
            <a:extLst>
              <a:ext uri="{FF2B5EF4-FFF2-40B4-BE49-F238E27FC236}">
                <a16:creationId xmlns:a16="http://schemas.microsoft.com/office/drawing/2014/main" id="{B5785EEF-1F5B-7FE9-DF82-374285816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6" y="3645024"/>
            <a:ext cx="4296562" cy="2420396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id="{7F5F1EB7-DF99-410C-9BBA-3F50D75A7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883" y="3703094"/>
            <a:ext cx="409039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31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CB72A1EB-8887-CE25-89B1-5E7D152E11BE}"/>
              </a:ext>
            </a:extLst>
          </p:cNvPr>
          <p:cNvSpPr txBox="1"/>
          <p:nvPr/>
        </p:nvSpPr>
        <p:spPr>
          <a:xfrm>
            <a:off x="287526" y="404664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/>
              <a:t>V čase pandémie sme si takto spestrili a zabezpečili nové zábery, ktoré vždy potrebujeme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7B93D09C-24EA-FC15-B8B1-97203B1EEE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1" y="4600771"/>
            <a:ext cx="2411760" cy="1808820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DA6D9F7E-373B-2829-E2D3-653C98AC3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47"/>
          <a:stretch/>
        </p:blipFill>
        <p:spPr>
          <a:xfrm rot="5400000">
            <a:off x="5740164" y="1020150"/>
            <a:ext cx="3475781" cy="3075806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6EB8897A-1446-5F1D-912D-80009E6E6C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1"/>
          <a:stretch/>
        </p:blipFill>
        <p:spPr>
          <a:xfrm>
            <a:off x="1043608" y="4263166"/>
            <a:ext cx="4427984" cy="2528900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124C4ECD-4848-283F-A75F-1D62445058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22224" r="12430" b="10414"/>
          <a:stretch/>
        </p:blipFill>
        <p:spPr>
          <a:xfrm>
            <a:off x="275502" y="1216036"/>
            <a:ext cx="4872562" cy="296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8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BA909E83-714F-45F3-6B6D-573A3FE6A9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11150"/>
          <a:stretch/>
        </p:blipFill>
        <p:spPr>
          <a:xfrm>
            <a:off x="611560" y="3789040"/>
            <a:ext cx="4464496" cy="2691103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35334656-35C2-2CB9-52F6-384EC56055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12201" r="5113" b="5901"/>
          <a:stretch/>
        </p:blipFill>
        <p:spPr>
          <a:xfrm>
            <a:off x="4211960" y="196789"/>
            <a:ext cx="4464496" cy="3254492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90F1189A-84FC-C748-B49F-1224881E6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467544" y="365669"/>
            <a:ext cx="3576766" cy="3254492"/>
          </a:xfrm>
          <a:prstGeom prst="rect">
            <a:avLst/>
          </a:prstGeom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5D0A116F-AC42-89BE-A341-DAF0BC34D763}"/>
              </a:ext>
            </a:extLst>
          </p:cNvPr>
          <p:cNvSpPr txBox="1"/>
          <p:nvPr/>
        </p:nvSpPr>
        <p:spPr>
          <a:xfrm>
            <a:off x="5364088" y="4077072"/>
            <a:ext cx="33123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dirty="0"/>
              <a:t>Rok 2022</a:t>
            </a:r>
          </a:p>
          <a:p>
            <a:r>
              <a:rPr lang="sk-SK" sz="2000" dirty="0"/>
              <a:t>Tradičná svadba na ktorej bol netradičný hosť – Francúz, ktorý má korene na Slovensku. Tak jedno </a:t>
            </a:r>
            <a:r>
              <a:rPr lang="sk-SK" sz="2000" dirty="0" err="1"/>
              <a:t>foto</a:t>
            </a:r>
            <a:r>
              <a:rPr lang="sk-SK" sz="2000" dirty="0"/>
              <a:t> pre jeho babku.</a:t>
            </a:r>
          </a:p>
        </p:txBody>
      </p:sp>
    </p:spTree>
    <p:extLst>
      <p:ext uri="{BB962C8B-B14F-4D97-AF65-F5344CB8AC3E}">
        <p14:creationId xmlns:p14="http://schemas.microsoft.com/office/powerpoint/2010/main" val="11266352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D0FBFE56-A585-C6ED-A49A-D81CDA4C0949}"/>
              </a:ext>
            </a:extLst>
          </p:cNvPr>
          <p:cNvSpPr txBox="1"/>
          <p:nvPr/>
        </p:nvSpPr>
        <p:spPr>
          <a:xfrm>
            <a:off x="1331640" y="54868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Rok 2023 sme začali výročnou členskou schôdzou OZ Bučina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B452F44F-A045-654B-7A25-E958C7A40E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7"/>
          <a:stretch/>
        </p:blipFill>
        <p:spPr>
          <a:xfrm rot="5400000">
            <a:off x="731853" y="1362512"/>
            <a:ext cx="3294276" cy="2958799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0569CEE2-DF8F-7685-3EC2-9A433A2DD7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24292"/>
          <a:stretch/>
        </p:blipFill>
        <p:spPr>
          <a:xfrm rot="5400000">
            <a:off x="5045759" y="1113157"/>
            <a:ext cx="3084930" cy="3456384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996844FA-1879-F23A-820A-5A6571B7B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r="28349"/>
          <a:stretch/>
        </p:blipFill>
        <p:spPr>
          <a:xfrm rot="5400000">
            <a:off x="3586294" y="4056645"/>
            <a:ext cx="1872208" cy="321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33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7E586B92-4E77-5A76-93DA-7F8F584B853D}"/>
              </a:ext>
            </a:extLst>
          </p:cNvPr>
          <p:cNvSpPr txBox="1"/>
          <p:nvPr/>
        </p:nvSpPr>
        <p:spPr>
          <a:xfrm>
            <a:off x="539552" y="54868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.....natáčanie do televíznej </a:t>
            </a:r>
            <a:r>
              <a:rPr lang="sk-SK" dirty="0" err="1"/>
              <a:t>Kapury</a:t>
            </a:r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658A9816-5B4F-8ACB-4412-79FF1EBAB2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3888433" cy="2916325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FC747451-42FE-9867-96D6-A1AF061E32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60648"/>
            <a:ext cx="4427984" cy="3320988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5D447C0A-9370-7912-3039-5C75E366AD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423" y="3717032"/>
            <a:ext cx="3995936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92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756084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576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2B58D4C8-9BAD-CDB6-6021-9AD43F3EAD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92696"/>
            <a:ext cx="3275856" cy="2456892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8C653F1B-697A-F978-62B4-1671781E87EE}"/>
              </a:ext>
            </a:extLst>
          </p:cNvPr>
          <p:cNvSpPr txBox="1"/>
          <p:nvPr/>
        </p:nvSpPr>
        <p:spPr>
          <a:xfrm>
            <a:off x="539552" y="548680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Vianočné pastorále – krajská prehliadka JDS v Zemplínskej Teplici 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AD35B9ED-8E2B-9A56-688A-75E38FEF3B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44" y="1451082"/>
            <a:ext cx="2939819" cy="2204864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B285B88E-BFCA-640F-5572-651192CBEF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27951" b="18500"/>
          <a:stretch/>
        </p:blipFill>
        <p:spPr>
          <a:xfrm>
            <a:off x="3707904" y="3429000"/>
            <a:ext cx="5112568" cy="294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97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3F21064E-B0F4-E4C4-9AD2-33E3A92375E3}"/>
              </a:ext>
            </a:extLst>
          </p:cNvPr>
          <p:cNvSpPr txBox="1"/>
          <p:nvPr/>
        </p:nvSpPr>
        <p:spPr>
          <a:xfrm>
            <a:off x="752673" y="2348880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Stretnutie s predsedom vlády p. </a:t>
            </a:r>
            <a:r>
              <a:rPr lang="sk-SK" dirty="0" err="1"/>
              <a:t>Hegerom</a:t>
            </a:r>
            <a:r>
              <a:rPr lang="sk-SK" dirty="0"/>
              <a:t> vo Vlachove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9EFB0DC6-C560-B1F8-F7AF-DF22FE0662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4231" y="981816"/>
            <a:ext cx="5769336" cy="432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548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E2A80C73-BB5F-258A-25E0-1DDF227A4E0F}"/>
              </a:ext>
            </a:extLst>
          </p:cNvPr>
          <p:cNvSpPr txBox="1"/>
          <p:nvPr/>
        </p:nvSpPr>
        <p:spPr>
          <a:xfrm>
            <a:off x="7452320" y="292960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2024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55B4FC15-6936-B499-8656-FBC498141E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0" b="29000"/>
          <a:stretch/>
        </p:blipFill>
        <p:spPr>
          <a:xfrm>
            <a:off x="323528" y="277169"/>
            <a:ext cx="5143500" cy="3096344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E748FF10-7378-092B-76EC-CFFBC15F00BC}"/>
              </a:ext>
            </a:extLst>
          </p:cNvPr>
          <p:cNvSpPr txBox="1"/>
          <p:nvPr/>
        </p:nvSpPr>
        <p:spPr>
          <a:xfrm>
            <a:off x="2339752" y="1052736"/>
            <a:ext cx="2916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</a:rPr>
              <a:t>Župné dni KSK v Rožňave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39CA7EAB-943D-C4EE-DE66-A03FD3AA81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8" b="16712"/>
          <a:stretch/>
        </p:blipFill>
        <p:spPr>
          <a:xfrm>
            <a:off x="323621" y="3838690"/>
            <a:ext cx="5143500" cy="2511280"/>
          </a:xfrm>
          <a:prstGeom prst="rect">
            <a:avLst/>
          </a:prstGeom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60E3447F-6E54-7A5B-84E0-DAB598EF87C9}"/>
              </a:ext>
            </a:extLst>
          </p:cNvPr>
          <p:cNvSpPr txBox="1"/>
          <p:nvPr/>
        </p:nvSpPr>
        <p:spPr>
          <a:xfrm>
            <a:off x="1259632" y="6396165"/>
            <a:ext cx="4423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Ovčiarsky deň  Brzotín</a:t>
            </a:r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7C77B2E8-8713-D04B-415F-4CF16C50C2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r="7408"/>
          <a:stretch/>
        </p:blipFill>
        <p:spPr>
          <a:xfrm rot="5400000">
            <a:off x="5884444" y="1188667"/>
            <a:ext cx="3135752" cy="3219822"/>
          </a:xfrm>
          <a:prstGeom prst="rect">
            <a:avLst/>
          </a:prstGeom>
        </p:spPr>
      </p:pic>
      <p:sp>
        <p:nvSpPr>
          <p:cNvPr id="11" name="BlokTextu 10">
            <a:extLst>
              <a:ext uri="{FF2B5EF4-FFF2-40B4-BE49-F238E27FC236}">
                <a16:creationId xmlns:a16="http://schemas.microsoft.com/office/drawing/2014/main" id="{C6AECB21-241A-8C9E-171F-EC53C51C25C4}"/>
              </a:ext>
            </a:extLst>
          </p:cNvPr>
          <p:cNvSpPr txBox="1"/>
          <p:nvPr/>
        </p:nvSpPr>
        <p:spPr>
          <a:xfrm>
            <a:off x="5940152" y="4509120"/>
            <a:ext cx="2880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..ponúkali sme „:</a:t>
            </a:r>
            <a:r>
              <a:rPr lang="sk-SK" dirty="0" err="1"/>
              <a:t>torhany</a:t>
            </a:r>
            <a:r>
              <a:rPr lang="sk-SK" dirty="0"/>
              <a:t> halušky“ a „</a:t>
            </a:r>
            <a:r>
              <a:rPr lang="sk-SK" dirty="0" err="1"/>
              <a:t>gruľuvniki</a:t>
            </a:r>
            <a:r>
              <a:rPr lang="sk-SK" dirty="0"/>
              <a:t>“ – všetkým veľmi chutili</a:t>
            </a:r>
          </a:p>
        </p:txBody>
      </p:sp>
    </p:spTree>
    <p:extLst>
      <p:ext uri="{BB962C8B-B14F-4D97-AF65-F5344CB8AC3E}">
        <p14:creationId xmlns:p14="http://schemas.microsoft.com/office/powerpoint/2010/main" val="5931642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045122D0-E60B-7D34-B828-01C909E551EF}"/>
              </a:ext>
            </a:extLst>
          </p:cNvPr>
          <p:cNvSpPr txBox="1"/>
          <p:nvPr/>
        </p:nvSpPr>
        <p:spPr>
          <a:xfrm>
            <a:off x="539552" y="4046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 GFF Rejdová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DBC2328F-7C10-345C-82DC-A39E177DD5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39500"/>
          <a:stretch/>
        </p:blipFill>
        <p:spPr>
          <a:xfrm>
            <a:off x="539552" y="1002486"/>
            <a:ext cx="3092824" cy="2808312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771134FC-4EA0-D5F5-3605-4863FCBCE0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0" t="21651" r="6886"/>
          <a:stretch/>
        </p:blipFill>
        <p:spPr>
          <a:xfrm>
            <a:off x="5004048" y="566830"/>
            <a:ext cx="3487699" cy="3212976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908A58D0-9CFF-B8C9-FD41-4C570487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960" y="4149080"/>
            <a:ext cx="5292080" cy="238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24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6A502101-5B21-E9DD-F9F1-A39D96195513}"/>
              </a:ext>
            </a:extLst>
          </p:cNvPr>
          <p:cNvSpPr txBox="1"/>
          <p:nvPr/>
        </p:nvSpPr>
        <p:spPr>
          <a:xfrm>
            <a:off x="539552" y="332656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Rok 2025</a:t>
            </a:r>
          </a:p>
          <a:p>
            <a:r>
              <a:rPr lang="sk-SK" sz="2400" dirty="0"/>
              <a:t>.... </a:t>
            </a:r>
            <a:r>
              <a:rPr lang="sk-SK" dirty="0"/>
              <a:t>sme začali fašiangovým maškarným plesom pre najmenších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A4F4AE6A-0391-F272-4E5B-79ECED9AA8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" t="25510" r="3478"/>
          <a:stretch/>
        </p:blipFill>
        <p:spPr>
          <a:xfrm>
            <a:off x="395536" y="1412776"/>
            <a:ext cx="3744416" cy="2312876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418361DC-F9DF-38F8-59CA-29D3CE8E2E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268760"/>
            <a:ext cx="3059832" cy="2294874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0F59D4D3-C359-3128-C31E-0E6AE7B3BA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00" r="20601" b="9050"/>
          <a:stretch/>
        </p:blipFill>
        <p:spPr>
          <a:xfrm>
            <a:off x="5796136" y="3936540"/>
            <a:ext cx="2907107" cy="2511660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3D301528-046E-2DEB-6261-1646D17FF2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937429"/>
            <a:ext cx="3602007" cy="270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55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5842992" cy="562074"/>
          </a:xfrm>
        </p:spPr>
        <p:txBody>
          <a:bodyPr>
            <a:normAutofit fontScale="90000"/>
          </a:bodyPr>
          <a:lstStyle/>
          <a:p>
            <a:r>
              <a:rPr lang="sk-SK" sz="3600" dirty="0"/>
              <a:t>Tradičné stretnutia v advente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8" r="10662"/>
          <a:stretch/>
        </p:blipFill>
        <p:spPr>
          <a:xfrm>
            <a:off x="323528" y="894730"/>
            <a:ext cx="4032448" cy="2913893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" r="3694" b="11102"/>
          <a:stretch/>
        </p:blipFill>
        <p:spPr>
          <a:xfrm>
            <a:off x="4211960" y="3429000"/>
            <a:ext cx="4536504" cy="3240360"/>
          </a:xfrm>
          <a:prstGeom prst="snip2Same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CD42E229-843C-B235-371B-B14A5A0215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9" r="5294"/>
          <a:stretch/>
        </p:blipFill>
        <p:spPr>
          <a:xfrm rot="5400000">
            <a:off x="726197" y="3910009"/>
            <a:ext cx="2716722" cy="2801980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42455EF0-3C77-69F6-C689-495191397C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4" r="7558"/>
          <a:stretch/>
        </p:blipFill>
        <p:spPr>
          <a:xfrm rot="5400000">
            <a:off x="5511021" y="711380"/>
            <a:ext cx="2610252" cy="282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794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2FCF6498-00ED-A179-5834-0AF29B7412B3}"/>
              </a:ext>
            </a:extLst>
          </p:cNvPr>
          <p:cNvSpPr txBox="1"/>
          <p:nvPr/>
        </p:nvSpPr>
        <p:spPr>
          <a:xfrm>
            <a:off x="4078856" y="3170062"/>
            <a:ext cx="18316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Od roku 2023 organizujeme  aj čoraz populárnejšie zábavno-vedomostné „kvízy“ a tu je pár záberov šťastných víťazov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72A4C514-ED3C-FE51-B818-4B4EAA21B9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22001" r="17450" b="15001"/>
          <a:stretch/>
        </p:blipFill>
        <p:spPr>
          <a:xfrm rot="5400000">
            <a:off x="6693" y="793507"/>
            <a:ext cx="3513989" cy="2592288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C3A2DF5D-04FC-4C66-2C49-15BF45766A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r="26900"/>
          <a:stretch/>
        </p:blipFill>
        <p:spPr>
          <a:xfrm rot="5400000">
            <a:off x="1065175" y="3348067"/>
            <a:ext cx="2205255" cy="3663266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CFCA0C94-03CF-08C7-59A5-E110CB06C5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51"/>
          <a:stretch/>
        </p:blipFill>
        <p:spPr>
          <a:xfrm rot="5400000">
            <a:off x="6126578" y="3023126"/>
            <a:ext cx="2795500" cy="2909971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68F787F1-85F3-C4F7-170E-58086BA9B2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27950"/>
          <a:stretch/>
        </p:blipFill>
        <p:spPr>
          <a:xfrm>
            <a:off x="3491880" y="248002"/>
            <a:ext cx="4032449" cy="28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20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02624" cy="864096"/>
          </a:xfrm>
        </p:spPr>
        <p:txBody>
          <a:bodyPr>
            <a:normAutofit/>
          </a:bodyPr>
          <a:lstStyle/>
          <a:p>
            <a:r>
              <a:rPr lang="sk-SK" sz="4000" dirty="0"/>
              <a:t>Rok 2010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03" y="1130643"/>
            <a:ext cx="731917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42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669"/>
            <a:ext cx="7848872" cy="588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196752"/>
            <a:ext cx="7620000" cy="5089748"/>
          </a:xfrm>
          <a:prstGeom prst="rect">
            <a:avLst/>
          </a:prstGeo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sk-SK" dirty="0"/>
              <a:t>Národné matičné slávnosti  Martin</a:t>
            </a:r>
          </a:p>
        </p:txBody>
      </p:sp>
    </p:spTree>
    <p:extLst>
      <p:ext uri="{BB962C8B-B14F-4D97-AF65-F5344CB8AC3E}">
        <p14:creationId xmlns:p14="http://schemas.microsoft.com/office/powerpoint/2010/main" val="4069652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55" y="548680"/>
            <a:ext cx="8024777" cy="5904656"/>
          </a:xfrm>
        </p:spPr>
      </p:pic>
      <p:sp>
        <p:nvSpPr>
          <p:cNvPr id="3" name="BlokTextu 2"/>
          <p:cNvSpPr txBox="1"/>
          <p:nvPr/>
        </p:nvSpPr>
        <p:spPr>
          <a:xfrm>
            <a:off x="1691680" y="5733256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i="1" dirty="0">
                <a:solidFill>
                  <a:schemeClr val="bg1"/>
                </a:solidFill>
              </a:rPr>
              <a:t>..však sme kočky a to boli tie požičané kroje, ale zapasovali..</a:t>
            </a:r>
          </a:p>
        </p:txBody>
      </p:sp>
    </p:spTree>
    <p:extLst>
      <p:ext uri="{BB962C8B-B14F-4D97-AF65-F5344CB8AC3E}">
        <p14:creationId xmlns:p14="http://schemas.microsoft.com/office/powerpoint/2010/main" val="3655593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sah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2"/>
            <a:ext cx="2088232" cy="180020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268760"/>
            <a:ext cx="5250160" cy="3937620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37570"/>
            <a:ext cx="403244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00998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475</Words>
  <Application>Microsoft Office PowerPoint</Application>
  <PresentationFormat>Prezentácia na obrazovke (4:3)</PresentationFormat>
  <Paragraphs>74</Paragraphs>
  <Slides>46</Slides>
  <Notes>3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46</vt:i4>
      </vt:variant>
    </vt:vector>
  </HeadingPairs>
  <TitlesOfParts>
    <vt:vector size="49" baseType="lpstr">
      <vt:lpstr>Arial</vt:lpstr>
      <vt:lpstr>Calibri</vt:lpstr>
      <vt:lpstr>Motív Office</vt:lpstr>
      <vt:lpstr>Rok 2009 vznik folklórnej skupiny</vt:lpstr>
      <vt:lpstr>Rok 2009 - Deň matiek</vt:lpstr>
      <vt:lpstr>Prezentácia programu PowerPoint</vt:lpstr>
      <vt:lpstr>Prezentácia programu PowerPoint</vt:lpstr>
      <vt:lpstr>Rok 2010</vt:lpstr>
      <vt:lpstr>Prezentácia programu PowerPoint</vt:lpstr>
      <vt:lpstr>Národné matičné slávnosti  Martin</vt:lpstr>
      <vt:lpstr>Prezentácia programu PowerPoint</vt:lpstr>
      <vt:lpstr>Prezentácia programu PowerPoint</vt:lpstr>
      <vt:lpstr>Prezentácia programu PowerPoint</vt:lpstr>
      <vt:lpstr>                                Rok  2013                               Cyrilometodský deň                                                      v Pači           </vt:lpstr>
      <vt:lpstr>Prezentácia programu PowerPoint</vt:lpstr>
      <vt:lpstr>Prezentácia programu PowerPoint</vt:lpstr>
      <vt:lpstr>Jozefovské jarné spevy - Vlachovo</vt:lpstr>
      <vt:lpstr>Prezentácia programu PowerPoint</vt:lpstr>
      <vt:lpstr> GFF   Rejdová  2014</vt:lpstr>
      <vt:lpstr>Rok na Gemeri varenie tradičných jedál</vt:lpstr>
      <vt:lpstr>Prezentácia programu PowerPoint</vt:lpstr>
      <vt:lpstr>Rok 2015 </vt:lpstr>
      <vt:lpstr>Nositelia tradícií - okresné kolo súťaže 2015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  </vt:lpstr>
      <vt:lpstr>Prezentácia programu PowerPoint</vt:lpstr>
      <vt:lpstr>Vianočné pečenie</vt:lpstr>
      <vt:lpstr>Prezentácia programu PowerPoint</vt:lpstr>
      <vt:lpstr>Nahrávanie CD nosiča „Keď sobji pašʾaňski ženi zaspjivajut“ – október 2019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Tradičné stretnutia v advente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Rok 2009 vznik folklórnej skupiny</dc:title>
  <dc:creator>sustrikova</dc:creator>
  <cp:lastModifiedBy>Uzivatel</cp:lastModifiedBy>
  <cp:revision>72</cp:revision>
  <cp:lastPrinted>2020-03-05T08:27:06Z</cp:lastPrinted>
  <dcterms:created xsi:type="dcterms:W3CDTF">2014-12-18T19:22:47Z</dcterms:created>
  <dcterms:modified xsi:type="dcterms:W3CDTF">2025-04-01T11:03:53Z</dcterms:modified>
</cp:coreProperties>
</file>